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27"/>
  </p:notesMasterIdLst>
  <p:handoutMasterIdLst>
    <p:handoutMasterId r:id="rId28"/>
  </p:handoutMasterIdLst>
  <p:sldIdLst>
    <p:sldId id="267" r:id="rId2"/>
    <p:sldId id="264" r:id="rId3"/>
    <p:sldId id="263" r:id="rId4"/>
    <p:sldId id="268" r:id="rId5"/>
    <p:sldId id="269" r:id="rId6"/>
    <p:sldId id="286" r:id="rId7"/>
    <p:sldId id="270" r:id="rId8"/>
    <p:sldId id="271" r:id="rId9"/>
    <p:sldId id="288" r:id="rId10"/>
    <p:sldId id="289" r:id="rId11"/>
    <p:sldId id="287" r:id="rId12"/>
    <p:sldId id="283" r:id="rId13"/>
    <p:sldId id="273" r:id="rId14"/>
    <p:sldId id="272" r:id="rId15"/>
    <p:sldId id="274" r:id="rId16"/>
    <p:sldId id="275" r:id="rId17"/>
    <p:sldId id="276" r:id="rId18"/>
    <p:sldId id="277" r:id="rId19"/>
    <p:sldId id="281" r:id="rId20"/>
    <p:sldId id="279" r:id="rId21"/>
    <p:sldId id="284" r:id="rId22"/>
    <p:sldId id="282" r:id="rId23"/>
    <p:sldId id="280" r:id="rId24"/>
    <p:sldId id="285" r:id="rId25"/>
    <p:sldId id="266" r:id="rId26"/>
  </p:sldIdLst>
  <p:sldSz cx="7315200" cy="41148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65125" indent="920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730250" indent="1841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096963" indent="2746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462088" indent="36671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494834"/>
    <a:srgbClr val="B0AD8A"/>
    <a:srgbClr val="483225"/>
    <a:srgbClr val="81C9F0"/>
    <a:srgbClr val="000000"/>
    <a:srgbClr val="DDDDDD"/>
    <a:srgbClr val="EAEAEA"/>
    <a:srgbClr val="C1272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0" autoAdjust="0"/>
    <p:restoredTop sz="94620" autoAdjust="0"/>
  </p:normalViewPr>
  <p:slideViewPr>
    <p:cSldViewPr>
      <p:cViewPr>
        <p:scale>
          <a:sx n="130" d="100"/>
          <a:sy n="130" d="100"/>
        </p:scale>
        <p:origin x="-1308" y="-780"/>
      </p:cViewPr>
      <p:guideLst>
        <p:guide orient="horz" pos="1296"/>
        <p:guide pos="23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1908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F02BA5-4795-994B-81D0-FA94910C4C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1126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6F8D69-B00F-F44E-9B61-4DC184CA17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49668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36512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7302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09696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4620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1828800" algn="l" defTabSz="36576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94560" algn="l" defTabSz="36576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60320" algn="l" defTabSz="36576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26080" algn="l" defTabSz="36576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335E2F-DD1C-A44A-99A2-57E0AA7C5018}" type="slidenum">
              <a:rPr lang="en-US"/>
              <a:pPr eaLnBrk="1" hangingPunct="1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10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11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12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13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14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15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16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17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19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6BAF3E-ACA0-BC47-9973-35E894746267}" type="slidenum">
              <a:rPr lang="en-US"/>
              <a:pPr eaLnBrk="1" hangingPunct="1"/>
              <a:t>2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20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21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22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24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8495EF-3616-C642-9A96-D1ADA89C4A39}" type="slidenum">
              <a:rPr lang="en-US"/>
              <a:pPr eaLnBrk="1" hangingPunct="1"/>
              <a:t>25</a:t>
            </a:fld>
            <a:endParaRPr 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3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5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6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7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9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eGo/S2012/PowerPoint:Keynote/S2012%20PPT:KEY/PP_Files/PP_03_Footer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eGo/S2012/PowerPoint:Keynote/S2012%20PPT:KEY/PP_Files/PP_04_Header.jpg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eGo/S2012/PowerPoint:Keynote/S2012%20PPT:KEY/PP_Files/PP_04_Header.jpg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7315200" cy="411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P_03_Footer.jpg" descr="/Volumes/eGo/S2012/PowerPoint:Keynote/S2012 PPT:KEY/PP_Files/PP_03_Footer.jpg"/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0" y="3429000"/>
            <a:ext cx="7315200" cy="58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06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7315200" cy="411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P_04_Header.jpg" descr="/Volumes/eGo/S2012/PowerPoint:Keynote/S2012 PPT:KEY/PP_Files/PP_04_Header.jpg"/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0" y="0"/>
            <a:ext cx="7315200" cy="582930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762000"/>
            <a:ext cx="6807200" cy="3124200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This subtitle is 20 points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Bullets are blue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They have 110% line spacing, 2 points before &amp; after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Longer bullets in the form of a paragraph are harder to read if there is insufficient line spacing. This is the maximum recommended number of lines per slide (seven).</a:t>
            </a:r>
          </a:p>
          <a:p>
            <a:pPr lvl="1" eaLnBrk="1" hangingPunct="1"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17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Sub bullets look like this</a:t>
            </a:r>
            <a:endParaRPr lang="en-US" sz="18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1433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7315200" cy="411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P_04_Header.jpg" descr="/Volumes/eGo/S2012/PowerPoint:Keynote/S2012 PPT:KEY/PP_Files/PP_04_Header.jpg"/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0" y="0"/>
            <a:ext cx="7315200" cy="582930"/>
          </a:xfrm>
          <a:prstGeom prst="rect">
            <a:avLst/>
          </a:prstGeom>
        </p:spPr>
      </p:pic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44475" y="745181"/>
            <a:ext cx="3303588" cy="3065462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1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This subtitle is 21 points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1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Bullets are </a:t>
            </a:r>
            <a:r>
              <a:rPr lang="en-US" sz="21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blue</a:t>
            </a:r>
            <a:endParaRPr lang="en-US" sz="21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1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They have 110% line spacing, 2 points before &amp; after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1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This slide is designed for text on the left and graphic on the right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3803650" y="762644"/>
            <a:ext cx="3305175" cy="3041650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2200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5369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file://localhost/Volumes/eGo/S2012/PowerPoint:Keynote/S2012%20PPT:KEY/PP_Files/PP_04_Header.jpg" TargetMode="Externa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P_04_Header.jpg" descr="/Volumes/eGo/S2012/PowerPoint:Keynote/S2012 PPT:KEY/PP_Files/PP_04_Header.jpg"/>
          <p:cNvPicPr>
            <a:picLocks noChangeAspect="1"/>
          </p:cNvPicPr>
          <p:nvPr userDrawn="1"/>
        </p:nvPicPr>
        <p:blipFill>
          <a:blip r:embed="rId5" r:link="rId6"/>
          <a:stretch>
            <a:fillRect/>
          </a:stretch>
        </p:blipFill>
        <p:spPr>
          <a:xfrm>
            <a:off x="0" y="0"/>
            <a:ext cx="7315200" cy="582930"/>
          </a:xfrm>
          <a:prstGeom prst="rect">
            <a:avLst/>
          </a:prstGeom>
        </p:spPr>
      </p:pic>
      <p:sp>
        <p:nvSpPr>
          <p:cNvPr id="3" name="Text Box 10"/>
          <p:cNvSpPr txBox="1">
            <a:spLocks noChangeArrowheads="1"/>
          </p:cNvSpPr>
          <p:nvPr userDrawn="1"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Edit this text to create a Heading</a:t>
            </a:r>
          </a:p>
        </p:txBody>
      </p:sp>
      <p:sp>
        <p:nvSpPr>
          <p:cNvPr id="4" name="Rectangle 3"/>
          <p:cNvSpPr txBox="1">
            <a:spLocks noChangeArrowheads="1"/>
          </p:cNvSpPr>
          <p:nvPr userDrawn="1"/>
        </p:nvSpPr>
        <p:spPr>
          <a:xfrm>
            <a:off x="279400" y="762000"/>
            <a:ext cx="6807200" cy="31242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Char char="•"/>
              <a:defRPr sz="25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593725" indent="-228600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Font typeface="Arial" charset="0"/>
              <a:buChar char="–"/>
              <a:defRPr sz="21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</a:defRPr>
            </a:lvl2pPr>
            <a:lvl3pPr marL="914400" indent="-182563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Char char="•"/>
              <a:defRPr sz="17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</a:defRPr>
            </a:lvl3pPr>
            <a:lvl4pPr marL="1279525" indent="-182563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Font typeface="Arial" charset="0"/>
              <a:buChar char="–"/>
              <a:defRPr sz="16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</a:defRPr>
            </a:lvl4pPr>
            <a:lvl5pPr marL="1644650" indent="-182563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Font typeface="Arial" charset="0"/>
              <a:buChar char="›"/>
              <a:defRPr sz="16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</a:defRPr>
            </a:lvl5pPr>
            <a:lvl6pPr marL="2011680" indent="-182880" algn="l" rtl="0" fontAlgn="base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buClr>
                <a:schemeClr val="accent2"/>
              </a:buClr>
              <a:buSzPct val="110000"/>
              <a:buFont typeface="Arial" pitchFamily="-108" charset="0"/>
              <a:buChar char="›"/>
              <a:defRPr sz="1600">
                <a:solidFill>
                  <a:schemeClr val="tx2"/>
                </a:solidFill>
                <a:latin typeface="+mn-lt"/>
                <a:ea typeface="ＭＳ Ｐゴシック" pitchFamily="-108" charset="-128"/>
              </a:defRPr>
            </a:lvl6pPr>
            <a:lvl7pPr marL="2377440" indent="-182880" algn="l" rtl="0" fontAlgn="base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buClr>
                <a:schemeClr val="accent2"/>
              </a:buClr>
              <a:buSzPct val="110000"/>
              <a:buFont typeface="Arial" pitchFamily="-108" charset="0"/>
              <a:buChar char="›"/>
              <a:defRPr sz="1600">
                <a:solidFill>
                  <a:schemeClr val="tx2"/>
                </a:solidFill>
                <a:latin typeface="+mn-lt"/>
                <a:ea typeface="ＭＳ Ｐゴシック" pitchFamily="-108" charset="-128"/>
              </a:defRPr>
            </a:lvl7pPr>
            <a:lvl8pPr marL="2743200" indent="-182880" algn="l" rtl="0" fontAlgn="base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buClr>
                <a:schemeClr val="accent2"/>
              </a:buClr>
              <a:buSzPct val="110000"/>
              <a:buFont typeface="Arial" pitchFamily="-108" charset="0"/>
              <a:buChar char="›"/>
              <a:defRPr sz="1600">
                <a:solidFill>
                  <a:schemeClr val="tx2"/>
                </a:solidFill>
                <a:latin typeface="+mn-lt"/>
                <a:ea typeface="ＭＳ Ｐゴシック" pitchFamily="-108" charset="-128"/>
              </a:defRPr>
            </a:lvl8pPr>
            <a:lvl9pPr marL="3108960" indent="-182880" algn="l" rtl="0" fontAlgn="base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buClr>
                <a:schemeClr val="accent2"/>
              </a:buClr>
              <a:buSzPct val="110000"/>
              <a:buFont typeface="Arial" pitchFamily="-108" charset="0"/>
              <a:buChar char="›"/>
              <a:defRPr sz="1600">
                <a:solidFill>
                  <a:schemeClr val="tx2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smtClean="0">
                <a:ea typeface="ＭＳ Ｐゴシック" pitchFamily="-112" charset="-128"/>
              </a:rPr>
              <a:t>This subtitle is 20 points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smtClean="0">
                <a:ea typeface="ＭＳ Ｐゴシック" pitchFamily="-112" charset="-128"/>
              </a:rPr>
              <a:t>Bullets are blue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smtClean="0">
                <a:ea typeface="ＭＳ Ｐゴシック" pitchFamily="-112" charset="-128"/>
              </a:rPr>
              <a:t>They have 110% line spacing, 2 points before &amp; after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smtClean="0">
                <a:ea typeface="ＭＳ Ｐゴシック" pitchFamily="-112" charset="-128"/>
              </a:rPr>
              <a:t>Longer bullets in the form of a paragraph are harder to read if there is insufficient line spacing. This is the maximum recommended number of lines per slide (seven).</a:t>
            </a:r>
          </a:p>
          <a:p>
            <a:pPr lvl="1" eaLnBrk="1" hangingPunct="1">
              <a:buFont typeface="Wingdings" pitchFamily="-112" charset="2"/>
              <a:buChar char="§"/>
              <a:defRPr/>
            </a:pPr>
            <a:r>
              <a:rPr lang="en-US" sz="1700" smtClean="0">
                <a:ea typeface="ＭＳ Ｐゴシック" pitchFamily="-112" charset="-128"/>
              </a:rPr>
              <a:t>Sub bullets look like this</a:t>
            </a:r>
            <a:endParaRPr lang="en-US" sz="1800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effectLst/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36576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6pPr>
      <a:lvl7pPr marL="73152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7pPr>
      <a:lvl8pPr marL="109728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8pPr>
      <a:lvl9pPr marL="146304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9pPr>
    </p:titleStyle>
    <p:bodyStyle>
      <a:lvl1pPr marL="273050" indent="-273050" algn="l" rtl="0" eaLnBrk="0" fontAlgn="base" hangingPunct="0">
        <a:lnSpc>
          <a:spcPct val="110000"/>
        </a:lnSpc>
        <a:spcBef>
          <a:spcPts val="475"/>
        </a:spcBef>
        <a:spcAft>
          <a:spcPts val="475"/>
        </a:spcAft>
        <a:buClr>
          <a:schemeClr val="accent6"/>
        </a:buClr>
        <a:buSzPct val="110000"/>
        <a:buChar char="•"/>
        <a:defRPr sz="2500">
          <a:solidFill>
            <a:schemeClr val="tx1"/>
          </a:solidFill>
          <a:effectLst/>
          <a:latin typeface="+mn-lt"/>
          <a:ea typeface="ＭＳ Ｐゴシック" pitchFamily="-108" charset="-128"/>
          <a:cs typeface="ＭＳ Ｐゴシック" pitchFamily="-108" charset="-128"/>
        </a:defRPr>
      </a:lvl1pPr>
      <a:lvl2pPr marL="593725" indent="-228600" algn="l" rtl="0" eaLnBrk="0" fontAlgn="base" hangingPunct="0">
        <a:lnSpc>
          <a:spcPct val="110000"/>
        </a:lnSpc>
        <a:spcBef>
          <a:spcPts val="475"/>
        </a:spcBef>
        <a:spcAft>
          <a:spcPts val="475"/>
        </a:spcAft>
        <a:buClr>
          <a:schemeClr val="accent6"/>
        </a:buClr>
        <a:buSzPct val="110000"/>
        <a:buFont typeface="Arial" charset="0"/>
        <a:buChar char="–"/>
        <a:defRPr sz="2100">
          <a:solidFill>
            <a:schemeClr val="tx1"/>
          </a:solidFill>
          <a:effectLst/>
          <a:latin typeface="+mn-lt"/>
          <a:ea typeface="ＭＳ Ｐゴシック" pitchFamily="-108" charset="-128"/>
        </a:defRPr>
      </a:lvl2pPr>
      <a:lvl3pPr marL="914400" indent="-182563" algn="l" rtl="0" eaLnBrk="0" fontAlgn="base" hangingPunct="0">
        <a:lnSpc>
          <a:spcPct val="110000"/>
        </a:lnSpc>
        <a:spcBef>
          <a:spcPts val="475"/>
        </a:spcBef>
        <a:spcAft>
          <a:spcPts val="475"/>
        </a:spcAft>
        <a:buClr>
          <a:schemeClr val="accent6"/>
        </a:buClr>
        <a:buSzPct val="110000"/>
        <a:buChar char="•"/>
        <a:defRPr sz="1700">
          <a:solidFill>
            <a:schemeClr val="tx1"/>
          </a:solidFill>
          <a:effectLst/>
          <a:latin typeface="+mn-lt"/>
          <a:ea typeface="ＭＳ Ｐゴシック" pitchFamily="-108" charset="-128"/>
        </a:defRPr>
      </a:lvl3pPr>
      <a:lvl4pPr marL="1279525" indent="-182563" algn="l" rtl="0" eaLnBrk="0" fontAlgn="base" hangingPunct="0">
        <a:lnSpc>
          <a:spcPct val="110000"/>
        </a:lnSpc>
        <a:spcBef>
          <a:spcPts val="475"/>
        </a:spcBef>
        <a:spcAft>
          <a:spcPts val="475"/>
        </a:spcAft>
        <a:buClr>
          <a:schemeClr val="accent6"/>
        </a:buClr>
        <a:buSzPct val="110000"/>
        <a:buFont typeface="Arial" charset="0"/>
        <a:buChar char="–"/>
        <a:defRPr sz="1600">
          <a:solidFill>
            <a:schemeClr val="tx1"/>
          </a:solidFill>
          <a:effectLst/>
          <a:latin typeface="+mn-lt"/>
          <a:ea typeface="ＭＳ Ｐゴシック" pitchFamily="-108" charset="-128"/>
        </a:defRPr>
      </a:lvl4pPr>
      <a:lvl5pPr marL="1644650" indent="-182563" algn="l" rtl="0" eaLnBrk="0" fontAlgn="base" hangingPunct="0">
        <a:lnSpc>
          <a:spcPct val="110000"/>
        </a:lnSpc>
        <a:spcBef>
          <a:spcPts val="475"/>
        </a:spcBef>
        <a:spcAft>
          <a:spcPts val="475"/>
        </a:spcAft>
        <a:buClr>
          <a:schemeClr val="accent6"/>
        </a:buClr>
        <a:buSzPct val="110000"/>
        <a:buFont typeface="Arial" charset="0"/>
        <a:buChar char="›"/>
        <a:defRPr sz="1600">
          <a:solidFill>
            <a:schemeClr val="tx1"/>
          </a:solidFill>
          <a:effectLst/>
          <a:latin typeface="+mn-lt"/>
          <a:ea typeface="ＭＳ Ｐゴシック" pitchFamily="-108" charset="-128"/>
        </a:defRPr>
      </a:lvl5pPr>
      <a:lvl6pPr marL="2011680" indent="-182880" algn="l" rtl="0" fontAlgn="base">
        <a:lnSpc>
          <a:spcPct val="110000"/>
        </a:lnSpc>
        <a:spcBef>
          <a:spcPts val="480"/>
        </a:spcBef>
        <a:spcAft>
          <a:spcPts val="480"/>
        </a:spcAft>
        <a:buClr>
          <a:schemeClr val="accent2"/>
        </a:buClr>
        <a:buSzPct val="110000"/>
        <a:buFont typeface="Arial" pitchFamily="-108" charset="0"/>
        <a:buChar char="›"/>
        <a:defRPr sz="1600">
          <a:solidFill>
            <a:schemeClr val="tx2"/>
          </a:solidFill>
          <a:latin typeface="+mn-lt"/>
          <a:ea typeface="ＭＳ Ｐゴシック" pitchFamily="-108" charset="-128"/>
        </a:defRPr>
      </a:lvl6pPr>
      <a:lvl7pPr marL="2377440" indent="-182880" algn="l" rtl="0" fontAlgn="base">
        <a:lnSpc>
          <a:spcPct val="110000"/>
        </a:lnSpc>
        <a:spcBef>
          <a:spcPts val="480"/>
        </a:spcBef>
        <a:spcAft>
          <a:spcPts val="480"/>
        </a:spcAft>
        <a:buClr>
          <a:schemeClr val="accent2"/>
        </a:buClr>
        <a:buSzPct val="110000"/>
        <a:buFont typeface="Arial" pitchFamily="-108" charset="0"/>
        <a:buChar char="›"/>
        <a:defRPr sz="1600">
          <a:solidFill>
            <a:schemeClr val="tx2"/>
          </a:solidFill>
          <a:latin typeface="+mn-lt"/>
          <a:ea typeface="ＭＳ Ｐゴシック" pitchFamily="-108" charset="-128"/>
        </a:defRPr>
      </a:lvl7pPr>
      <a:lvl8pPr marL="2743200" indent="-182880" algn="l" rtl="0" fontAlgn="base">
        <a:lnSpc>
          <a:spcPct val="110000"/>
        </a:lnSpc>
        <a:spcBef>
          <a:spcPts val="480"/>
        </a:spcBef>
        <a:spcAft>
          <a:spcPts val="480"/>
        </a:spcAft>
        <a:buClr>
          <a:schemeClr val="accent2"/>
        </a:buClr>
        <a:buSzPct val="110000"/>
        <a:buFont typeface="Arial" pitchFamily="-108" charset="0"/>
        <a:buChar char="›"/>
        <a:defRPr sz="1600">
          <a:solidFill>
            <a:schemeClr val="tx2"/>
          </a:solidFill>
          <a:latin typeface="+mn-lt"/>
          <a:ea typeface="ＭＳ Ｐゴシック" pitchFamily="-108" charset="-128"/>
        </a:defRPr>
      </a:lvl8pPr>
      <a:lvl9pPr marL="3108960" indent="-182880" algn="l" rtl="0" fontAlgn="base">
        <a:lnSpc>
          <a:spcPct val="110000"/>
        </a:lnSpc>
        <a:spcBef>
          <a:spcPts val="480"/>
        </a:spcBef>
        <a:spcAft>
          <a:spcPts val="480"/>
        </a:spcAft>
        <a:buClr>
          <a:schemeClr val="accent2"/>
        </a:buClr>
        <a:buSzPct val="110000"/>
        <a:buFont typeface="Arial" pitchFamily="-108" charset="0"/>
        <a:buChar char="›"/>
        <a:defRPr sz="1600">
          <a:solidFill>
            <a:schemeClr val="tx2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Volumes/eGo/S2012/PowerPoint:Keynote/S2012%20PPT:KEY/PP_Files/PP_01_Main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0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8.png"/><Relationship Id="rId5" Type="http://schemas.openxmlformats.org/officeDocument/2006/relationships/image" Target="../media/image30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Volumes/eGo/S2012/PowerPoint:Keynote/S2012%20PPT:KEY/PP_Files/PP_02_End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P_01_Main.jpg" descr="/Volumes/eGo/S2012/PowerPoint:Keynote/S2012 PPT:KEY/PP_Files/PP_01_Main.jpg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Photon Relaxation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381000" y="2995136"/>
            <a:ext cx="186580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1. For each photon, </a:t>
            </a:r>
            <a:r>
              <a:rPr lang="en-GB" sz="1400" b="1" i="1" dirty="0" err="1" smtClean="0"/>
              <a:t>i</a:t>
            </a:r>
            <a:r>
              <a:rPr lang="en-GB" sz="1400" dirty="0" smtClean="0"/>
              <a:t>, </a:t>
            </a:r>
            <a:r>
              <a:rPr lang="en-GB" sz="1400" dirty="0"/>
              <a:t>gather K-nearest neighbours to </a:t>
            </a:r>
            <a:r>
              <a:rPr lang="en-GB" sz="1400" b="1" i="1" dirty="0" err="1" smtClean="0"/>
              <a:t>i</a:t>
            </a:r>
            <a:r>
              <a:rPr lang="en-GB" sz="1400" dirty="0" smtClean="0"/>
              <a:t>.</a:t>
            </a:r>
            <a:endParaRPr lang="en-GB" sz="1400" dirty="0"/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2603183" y="2995136"/>
            <a:ext cx="196572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2. Compute individual repulsive forces on </a:t>
            </a:r>
            <a:r>
              <a:rPr lang="en-GB" sz="1400" b="1" i="1" dirty="0" err="1" smtClean="0"/>
              <a:t>i</a:t>
            </a:r>
            <a:r>
              <a:rPr lang="en-GB" sz="1400" dirty="0" smtClean="0"/>
              <a:t> </a:t>
            </a:r>
            <a:r>
              <a:rPr lang="en-GB" sz="1400" dirty="0"/>
              <a:t>from </a:t>
            </a:r>
            <a:r>
              <a:rPr lang="en-GB" sz="1400" dirty="0" smtClean="0"/>
              <a:t>members, </a:t>
            </a:r>
            <a:r>
              <a:rPr lang="en-GB" sz="1400" b="1" i="1" dirty="0" smtClean="0"/>
              <a:t>j</a:t>
            </a:r>
            <a:r>
              <a:rPr lang="en-GB" sz="1400" dirty="0" smtClean="0"/>
              <a:t>, of </a:t>
            </a:r>
            <a:r>
              <a:rPr lang="en-GB" sz="1400" dirty="0"/>
              <a:t>K.</a:t>
            </a:r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4953000" y="2971800"/>
            <a:ext cx="19440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3. Apply mean of forces to position of </a:t>
            </a:r>
            <a:r>
              <a:rPr lang="en-GB" sz="1400" b="1" i="1" dirty="0" err="1" smtClean="0"/>
              <a:t>i</a:t>
            </a:r>
            <a:r>
              <a:rPr lang="en-GB" sz="1400" dirty="0" smtClean="0"/>
              <a:t>.</a:t>
            </a:r>
            <a:endParaRPr lang="en-GB" sz="1400" dirty="0"/>
          </a:p>
        </p:txBody>
      </p:sp>
      <p:pic>
        <p:nvPicPr>
          <p:cNvPr id="44" name="Picture 12" descr="C:\presentations\SIGGRAPH\g5915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898" y="990600"/>
            <a:ext cx="1637097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13" descr="C:\presentations\SIGGRAPH\conte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083" y="990600"/>
            <a:ext cx="1638301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14" descr="C:\presentations\SIGGRAPH\g1987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95878" y="1028700"/>
            <a:ext cx="16383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Photon Relaxation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048000" y="91440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16" name="Picture 15" descr="C:\presentations\SIGGRAPH\unrelax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14400"/>
            <a:ext cx="245309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:\presentations\SIGGRAPH\relaxed 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914400"/>
            <a:ext cx="245309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C:\presentations\SIGGRAPH\relaxed  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914400"/>
            <a:ext cx="245309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8" descr="C:\presentations\SIGGRAPH\relaxed  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914400"/>
            <a:ext cx="245309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9" descr="C:\presentations\SIGGRAPH\relaxed  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914400"/>
            <a:ext cx="245309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0" descr="C:\presentations\SIGGRAPH\relaxed  16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914400"/>
            <a:ext cx="245309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1" descr="C:\presentations\SIGGRAPH\relaxed  3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914400"/>
            <a:ext cx="245309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7" descr="C:\presentations\SIGGRAPH\clock 0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48472" y="3429163"/>
            <a:ext cx="452274" cy="45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8" descr="C:\presentations\SIGGRAPH\clock 1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48472" y="3433926"/>
            <a:ext cx="452274" cy="45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9" descr="C:\presentations\SIGGRAPH\clock 2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46885" y="3429163"/>
            <a:ext cx="452274" cy="45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0" descr="C:\presentations\SIGGRAPH\clock 4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45297" y="3433926"/>
            <a:ext cx="452274" cy="45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1" descr="C:\presentations\SIGGRAPH\clock 8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48472" y="3429163"/>
            <a:ext cx="452274" cy="45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2" descr="C:\presentations\SIGGRAPH\clock 16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248472" y="3433926"/>
            <a:ext cx="452274" cy="45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3" descr="C:\presentations\SIGGRAPH\clock 32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237360" y="3433926"/>
            <a:ext cx="452274" cy="45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3276600" y="914400"/>
            <a:ext cx="453548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500"/>
              <a:t>Basic principles: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581400" y="1371600"/>
            <a:ext cx="3505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GB" sz="1500" dirty="0" smtClean="0"/>
              <a:t> </a:t>
            </a:r>
            <a:r>
              <a:rPr lang="en-GB" sz="1500" dirty="0" smtClean="0"/>
              <a:t>  Use </a:t>
            </a:r>
            <a:r>
              <a:rPr lang="en-GB" sz="1500" dirty="0" smtClean="0"/>
              <a:t>point repulsion to minimize local discrepancy.</a:t>
            </a:r>
            <a:endParaRPr lang="en-US" sz="1500" dirty="0" smtClean="0"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Photon Relaxation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048000" y="91440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3276600" y="914400"/>
            <a:ext cx="453548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500"/>
              <a:t>Basic principles: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581400" y="1371600"/>
            <a:ext cx="3505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GB" sz="1500" dirty="0" smtClean="0"/>
              <a:t> </a:t>
            </a:r>
            <a:r>
              <a:rPr lang="en-GB" sz="1500" dirty="0" smtClean="0"/>
              <a:t>  Use </a:t>
            </a:r>
            <a:r>
              <a:rPr lang="en-GB" sz="1500" dirty="0" smtClean="0"/>
              <a:t>point repulsion to minimize local discrepancy.</a:t>
            </a:r>
            <a:endParaRPr lang="en-US" sz="1500" dirty="0" smtClean="0">
              <a:ea typeface="ＭＳ Ｐゴシック" pitchFamily="-112" charset="-12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581400" y="2034570"/>
            <a:ext cx="35052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GB" sz="1500" dirty="0" smtClean="0"/>
              <a:t> </a:t>
            </a:r>
            <a:r>
              <a:rPr lang="en-GB" sz="1500" dirty="0" smtClean="0"/>
              <a:t>  </a:t>
            </a:r>
            <a:r>
              <a:rPr lang="en-GB" sz="1500" dirty="0" smtClean="0"/>
              <a:t> Aim to relax distribution so it exhibits a blue noise spectral signature and low angular anisotropy.</a:t>
            </a:r>
            <a:endParaRPr lang="en-US" sz="1500" dirty="0" smtClean="0">
              <a:ea typeface="ＭＳ Ｐゴシック" pitchFamily="-112" charset="-128"/>
            </a:endParaRPr>
          </a:p>
        </p:txBody>
      </p:sp>
      <p:pic>
        <p:nvPicPr>
          <p:cNvPr id="33" name="Picture 7" descr="C:\research\thesis\chapter 5\images\relaxed_pgra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335" y="2438400"/>
            <a:ext cx="1448465" cy="14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1" descr="C:\presentations\SIGGRAPH\relaxed  3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838200"/>
            <a:ext cx="1523999" cy="146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Photon Relaxation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048000" y="91440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3276600" y="914400"/>
            <a:ext cx="453548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500"/>
              <a:t>Basic principles: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581400" y="1371600"/>
            <a:ext cx="3505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GB" sz="1500" dirty="0" smtClean="0"/>
              <a:t> </a:t>
            </a:r>
            <a:r>
              <a:rPr lang="en-GB" sz="1500" dirty="0" smtClean="0"/>
              <a:t>  Use </a:t>
            </a:r>
            <a:r>
              <a:rPr lang="en-GB" sz="1500" dirty="0" smtClean="0"/>
              <a:t>point repulsion to minimize local discrepancy.</a:t>
            </a:r>
            <a:endParaRPr lang="en-US" sz="1500" dirty="0" smtClean="0">
              <a:ea typeface="ＭＳ Ｐゴシック" pitchFamily="-112" charset="-12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581400" y="2034570"/>
            <a:ext cx="35052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GB" sz="1500" dirty="0" smtClean="0"/>
              <a:t> </a:t>
            </a:r>
            <a:r>
              <a:rPr lang="en-GB" sz="1500" dirty="0" smtClean="0"/>
              <a:t>  </a:t>
            </a:r>
            <a:r>
              <a:rPr lang="en-GB" sz="1500" dirty="0" smtClean="0"/>
              <a:t> Aim to relax distribution so it exhibits a blue noise spectral signature and low angular anisotropy.</a:t>
            </a:r>
            <a:endParaRPr lang="en-US" sz="1500" dirty="0" smtClean="0">
              <a:ea typeface="ＭＳ Ｐゴシック" pitchFamily="-112" charset="-128"/>
            </a:endParaRPr>
          </a:p>
        </p:txBody>
      </p:sp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228600" y="2024390"/>
            <a:ext cx="25241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100" dirty="0" err="1"/>
              <a:t>Radially</a:t>
            </a:r>
            <a:r>
              <a:rPr lang="en-GB" sz="1100" dirty="0"/>
              <a:t>-averaged power spectrum</a:t>
            </a:r>
          </a:p>
        </p:txBody>
      </p:sp>
      <p:sp>
        <p:nvSpPr>
          <p:cNvPr id="11" name="Rectangle 29"/>
          <p:cNvSpPr>
            <a:spLocks noChangeArrowheads="1"/>
          </p:cNvSpPr>
          <p:nvPr/>
        </p:nvSpPr>
        <p:spPr bwMode="auto">
          <a:xfrm>
            <a:off x="228600" y="3581400"/>
            <a:ext cx="244792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100" dirty="0"/>
              <a:t>Angular anisotropy</a:t>
            </a:r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1" y="838200"/>
            <a:ext cx="2118513" cy="109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362200"/>
            <a:ext cx="2118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Photon Relaxation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048000" y="91440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3276600" y="914400"/>
            <a:ext cx="453548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500"/>
              <a:t>Basic principles: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581400" y="1371600"/>
            <a:ext cx="3505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GB" sz="1500" dirty="0" smtClean="0"/>
              <a:t> </a:t>
            </a:r>
            <a:r>
              <a:rPr lang="en-GB" sz="1500" dirty="0" smtClean="0"/>
              <a:t>  Use </a:t>
            </a:r>
            <a:r>
              <a:rPr lang="en-GB" sz="1500" dirty="0" smtClean="0"/>
              <a:t>point repulsion to minimize local discrepancy.</a:t>
            </a:r>
            <a:endParaRPr lang="en-US" sz="1500" dirty="0" smtClean="0">
              <a:ea typeface="ＭＳ Ｐゴシック" pitchFamily="-112" charset="-12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581400" y="2034570"/>
            <a:ext cx="35052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GB" sz="1500" dirty="0" smtClean="0"/>
              <a:t> </a:t>
            </a:r>
            <a:r>
              <a:rPr lang="en-GB" sz="1500" dirty="0" smtClean="0"/>
              <a:t>  </a:t>
            </a:r>
            <a:r>
              <a:rPr lang="en-GB" sz="1500" dirty="0" smtClean="0"/>
              <a:t> Aim to relax distribution so it exhibits a blue noise spectral signature and low angular anisotropy.</a:t>
            </a:r>
            <a:endParaRPr lang="en-US" sz="1500" dirty="0" smtClean="0">
              <a:ea typeface="ＭＳ Ｐゴシック" pitchFamily="-112" charset="-12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581400" y="2951202"/>
            <a:ext cx="3505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GB" sz="1500" dirty="0" smtClean="0"/>
              <a:t>   Use </a:t>
            </a:r>
            <a:r>
              <a:rPr lang="en-GB" sz="1500" dirty="0" smtClean="0"/>
              <a:t>diffusion to homogenize flux between photons.</a:t>
            </a:r>
            <a:endParaRPr lang="en-US" sz="1500" dirty="0" smtClean="0">
              <a:ea typeface="ＭＳ Ｐゴシック" pitchFamily="-112" charset="-128"/>
            </a:endParaRPr>
          </a:p>
        </p:txBody>
      </p:sp>
      <p:pic>
        <p:nvPicPr>
          <p:cNvPr id="33" name="Picture 2" descr="C:\presentations\SIGGRAPH\unrelax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19162"/>
            <a:ext cx="2438400" cy="23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 descr="C:\presentations\SIGGRAPH\relaxed 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919162"/>
            <a:ext cx="2438400" cy="23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5" descr="C:\presentations\SIGGRAPH\relaxed  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919162"/>
            <a:ext cx="2438400" cy="23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6" descr="C:\presentations\SIGGRAPH\relaxed  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919162"/>
            <a:ext cx="2438400" cy="23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7" descr="C:\presentations\SIGGRAPH\relaxed  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914400"/>
            <a:ext cx="2438400" cy="23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8" descr="C:\presentations\SIGGRAPH\relaxed  16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914400"/>
            <a:ext cx="2438400" cy="23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9" descr="C:\presentations\SIGGRAPH\relaxed  3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914400"/>
            <a:ext cx="2438400" cy="23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7" descr="C:\presentations\SIGGRAPH\clock 0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92506" y="3429000"/>
            <a:ext cx="450694" cy="45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28" descr="C:\presentations\SIGGRAPH\clock 1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92506" y="3433763"/>
            <a:ext cx="450694" cy="45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9" descr="C:\presentations\SIGGRAPH\clock 2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90919" y="3429000"/>
            <a:ext cx="450694" cy="45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30" descr="C:\presentations\SIGGRAPH\clock 4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89331" y="3433763"/>
            <a:ext cx="450694" cy="45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31" descr="C:\presentations\SIGGRAPH\clock 8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92506" y="3429000"/>
            <a:ext cx="450694" cy="45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32" descr="C:\presentations\SIGGRAPH\clock 16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292506" y="3433763"/>
            <a:ext cx="450694" cy="45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33" descr="C:\presentations\SIGGRAPH\clock 32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281394" y="3433763"/>
            <a:ext cx="450694" cy="45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Photon Relaxation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pic>
        <p:nvPicPr>
          <p:cNvPr id="22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7984" y="829338"/>
            <a:ext cx="3648416" cy="305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1752600" y="762001"/>
            <a:ext cx="3810000" cy="32004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Photon Relaxation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52600" y="762001"/>
            <a:ext cx="3810000" cy="32004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822476"/>
            <a:ext cx="3657600" cy="306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495800" y="2438400"/>
            <a:ext cx="863600" cy="86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4521201" y="3302000"/>
            <a:ext cx="8386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Noise!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Photon Relaxation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52600" y="762001"/>
            <a:ext cx="3810000" cy="32004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1" y="821645"/>
            <a:ext cx="3657599" cy="3064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Photon Relaxation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52600" y="762001"/>
            <a:ext cx="3810000" cy="32004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838201"/>
            <a:ext cx="3657600" cy="306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Feature Detection and Preservation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69898" y="830263"/>
            <a:ext cx="64643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dirty="0" smtClean="0"/>
              <a:t>Relaxation removes noise effectively, but photon diffusion also degrades larger-scale features of the distribution. </a:t>
            </a:r>
            <a:endParaRPr lang="en-GB" sz="1600" dirty="0"/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2681" y="1998916"/>
            <a:ext cx="454283" cy="65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1219200" y="3172748"/>
            <a:ext cx="11031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Sample PDF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2681081" y="3205966"/>
            <a:ext cx="114300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100" dirty="0" smtClean="0"/>
              <a:t>Stochastically-seeded </a:t>
            </a:r>
            <a:r>
              <a:rPr lang="en-GB" sz="1100" dirty="0"/>
              <a:t>photon distribution</a:t>
            </a: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4738481" y="3205966"/>
            <a:ext cx="12192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Diffusion results in degraded reconstruction</a:t>
            </a:r>
          </a:p>
        </p:txBody>
      </p:sp>
      <p:pic>
        <p:nvPicPr>
          <p:cNvPr id="27" name="Picture 12" descr="C:\presentations\SIGGRAPH\text6087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8409" y="1614268"/>
            <a:ext cx="1091876" cy="145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3" descr="C:\presentations\SIGGRAPH\no constraint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6553" y="1612963"/>
            <a:ext cx="1086247" cy="144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5" descr="C:\presentations\SIGGRAPH\no constraints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94317" y="1524000"/>
            <a:ext cx="1165980" cy="153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468313" y="1071563"/>
            <a:ext cx="63452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900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Photon Relaxation</a:t>
            </a:r>
            <a:endParaRPr lang="en-US" sz="2900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sp>
        <p:nvSpPr>
          <p:cNvPr id="3075" name="Text Box 10"/>
          <p:cNvSpPr txBox="1">
            <a:spLocks noChangeArrowheads="1"/>
          </p:cNvSpPr>
          <p:nvPr/>
        </p:nvSpPr>
        <p:spPr bwMode="auto">
          <a:xfrm>
            <a:off x="479425" y="1574800"/>
            <a:ext cx="63436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 dirty="0" smtClean="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rPr>
              <a:t>Ben Spencer</a:t>
            </a:r>
            <a:endParaRPr lang="en-US" sz="2200" dirty="0"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Feature Detection and Preservation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05000" y="762001"/>
            <a:ext cx="3200400" cy="32004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838201"/>
            <a:ext cx="304799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Feature Detection and Preservation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762000"/>
            <a:ext cx="2091037" cy="2092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2514600" y="2895600"/>
            <a:ext cx="203834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500" dirty="0"/>
              <a:t>After relaxation. </a:t>
            </a:r>
            <a:br>
              <a:rPr lang="en-GB" sz="1500" dirty="0"/>
            </a:br>
            <a:r>
              <a:rPr lang="en-GB" sz="1500" dirty="0"/>
              <a:t>High-frequency detail has been lost due to diffusion.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" y="763588"/>
            <a:ext cx="2091037" cy="209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370173" y="2935309"/>
            <a:ext cx="183962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500" dirty="0"/>
              <a:t>Before relaxation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82622" y="782639"/>
            <a:ext cx="2075378" cy="207658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4800600" y="2935307"/>
            <a:ext cx="20574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500" dirty="0"/>
              <a:t>Can we do better?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34000" y="1143000"/>
            <a:ext cx="6631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800" b="1" dirty="0">
                <a:solidFill>
                  <a:schemeClr val="accent6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Feature Detection and Preservation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69898" y="754063"/>
            <a:ext cx="62357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dirty="0" smtClean="0"/>
              <a:t>Feature detection aims to preserve these features by detecting and inhibiting motion in the direction of migration.</a:t>
            </a:r>
            <a:endParaRPr lang="en-GB" sz="1600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828800"/>
            <a:ext cx="531390" cy="76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533400" y="2996863"/>
            <a:ext cx="1066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Sample PDF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276600" y="2972544"/>
            <a:ext cx="137160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Feature detection constrains photons in the direction of migration (red = constrained).</a:t>
            </a: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5486400" y="2989422"/>
            <a:ext cx="1219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Reconstructed distribution better preserves PDF.</a:t>
            </a:r>
          </a:p>
        </p:txBody>
      </p:sp>
      <p:pic>
        <p:nvPicPr>
          <p:cNvPr id="18" name="Picture 12" descr="C:\presentations\SIGGRAPH\text6087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322" y="1500186"/>
            <a:ext cx="1085691" cy="144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 descr="C:\presentations\SIGGRAPH\rect3273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8449" y="1447800"/>
            <a:ext cx="1159022" cy="152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3" descr="C:\presentations\SIGGRAPH\rect3271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1530878"/>
            <a:ext cx="1091405" cy="144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presentations\SIGGRAPH\text6127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48984" y="1524002"/>
            <a:ext cx="1075216" cy="142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1983561" y="2971800"/>
            <a:ext cx="121683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Photons migrate along direction of density derivative.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Feature Detection and Preservation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762000"/>
            <a:ext cx="2133600" cy="213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2514600" y="2971800"/>
            <a:ext cx="203834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500" dirty="0" smtClean="0"/>
              <a:t>Relaxation with </a:t>
            </a:r>
            <a:r>
              <a:rPr lang="en-GB" sz="1500" b="1" i="1" dirty="0" smtClean="0"/>
              <a:t>no </a:t>
            </a:r>
            <a:r>
              <a:rPr lang="en-GB" sz="1500" dirty="0" smtClean="0"/>
              <a:t>constraints</a:t>
            </a:r>
            <a:endParaRPr lang="en-GB" sz="15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" y="763588"/>
            <a:ext cx="2132012" cy="21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370173" y="2993142"/>
            <a:ext cx="183962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500" dirty="0"/>
              <a:t>Before relaxation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4800600" y="3011507"/>
            <a:ext cx="2057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500" dirty="0" smtClean="0"/>
              <a:t>Relaxation </a:t>
            </a:r>
            <a:r>
              <a:rPr lang="en-GB" sz="1500" b="1" i="1" dirty="0" smtClean="0"/>
              <a:t>with </a:t>
            </a:r>
            <a:r>
              <a:rPr lang="en-GB" sz="1500" dirty="0" smtClean="0"/>
              <a:t>constraints</a:t>
            </a:r>
            <a:endParaRPr lang="en-GB" sz="1500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9371" y="762000"/>
            <a:ext cx="2134829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2667000" y="2133600"/>
            <a:ext cx="183962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500" dirty="0" smtClean="0"/>
              <a:t>Thank you!</a:t>
            </a:r>
            <a:endParaRPr lang="en-GB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30225" y="258763"/>
            <a:ext cx="63436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600" dirty="0">
                <a:solidFill>
                  <a:srgbClr val="FFFFFF"/>
                </a:solidFill>
                <a:latin typeface="Arial Bold" charset="0"/>
              </a:rPr>
              <a:t>This slide has a 16:9 media window</a:t>
            </a:r>
            <a:endParaRPr lang="en-US" sz="2200" dirty="0">
              <a:solidFill>
                <a:srgbClr val="FFFFFF"/>
              </a:solidFill>
              <a:latin typeface="Arial Bold" charset="0"/>
            </a:endParaRPr>
          </a:p>
        </p:txBody>
      </p:sp>
      <p:pic>
        <p:nvPicPr>
          <p:cNvPr id="14" name="PP_02_End.jpg" descr="/Volumes/eGo/S2012/PowerPoint:Keynote/S2012 PPT:KEY/PP_Files/PP_02_End.jpg"/>
          <p:cNvPicPr>
            <a:picLocks noGrp="1" noChangeAspect="1"/>
          </p:cNvPicPr>
          <p:nvPr>
            <p:ph idx="4294967295"/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Introduction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pic>
        <p:nvPicPr>
          <p:cNvPr id="4" name="Picture 18" descr="filter_relax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799" y="887242"/>
            <a:ext cx="1905001" cy="2541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3841" y="774701"/>
            <a:ext cx="2062159" cy="273049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590800" y="815370"/>
            <a:ext cx="4648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500" dirty="0"/>
              <a:t>Photon relaxation is a contribution to the area of error minimization in photon density estimation:</a:t>
            </a: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2438400" y="762000"/>
            <a:ext cx="0" cy="32004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895600" y="3103602"/>
            <a:ext cx="434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GB" sz="1500" dirty="0" smtClean="0"/>
              <a:t>   Photon </a:t>
            </a:r>
            <a:r>
              <a:rPr lang="en-GB" sz="1500" dirty="0" smtClean="0"/>
              <a:t>relaxation is different in that it directly manipulates the underlying point dataset.</a:t>
            </a:r>
            <a:endParaRPr lang="en-US" sz="1500" dirty="0" smtClean="0">
              <a:ea typeface="ＭＳ Ｐゴシック" pitchFamily="-112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95600" y="2494002"/>
            <a:ext cx="434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GB" sz="1500" dirty="0" smtClean="0"/>
              <a:t>   Problem </a:t>
            </a:r>
            <a:r>
              <a:rPr lang="en-GB" sz="1500" dirty="0" smtClean="0"/>
              <a:t>often addressed at the kernel level with filters/intelligent bandwidth selection</a:t>
            </a:r>
            <a:r>
              <a:rPr lang="en-GB" sz="1500" dirty="0" smtClean="0"/>
              <a:t>.</a:t>
            </a:r>
            <a:endParaRPr lang="en-US" sz="1500" dirty="0" smtClean="0">
              <a:ea typeface="ＭＳ Ｐゴシック" pitchFamily="-112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95600" y="1828800"/>
            <a:ext cx="434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GB" sz="1500" dirty="0" smtClean="0"/>
              <a:t>   Goal </a:t>
            </a:r>
            <a:r>
              <a:rPr lang="en-GB" sz="1500" dirty="0" smtClean="0"/>
              <a:t>is to reduce noise without increasing apparent bias</a:t>
            </a:r>
            <a:r>
              <a:rPr lang="en-GB" sz="1500" dirty="0" smtClean="0"/>
              <a:t>.</a:t>
            </a:r>
            <a:endParaRPr lang="en-US" sz="1500" dirty="0" smtClean="0">
              <a:ea typeface="ＭＳ Ｐゴシック" pitchFamily="-112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95600" y="1447800"/>
            <a:ext cx="43434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GB" sz="1500" dirty="0" smtClean="0"/>
              <a:t>  </a:t>
            </a:r>
            <a:r>
              <a:rPr lang="en-GB" sz="1500" dirty="0" smtClean="0"/>
              <a:t> Estimate error is the sum of bias and noise</a:t>
            </a:r>
            <a:r>
              <a:rPr lang="en-GB" sz="1500" dirty="0" smtClean="0"/>
              <a:t>.</a:t>
            </a:r>
            <a:endParaRPr lang="en-US" sz="1500" dirty="0" smtClean="0"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Background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28600" y="762000"/>
            <a:ext cx="597535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500" dirty="0"/>
              <a:t>Challenges facing kernel-based noise removal: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00039" y="2567970"/>
            <a:ext cx="661511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500" dirty="0"/>
              <a:t>Photon relaxation addresses both of these points. Salient features of caustics can be preserved on a fine scale while allowing noise removal on a broader scale due to diffusion</a:t>
            </a:r>
            <a:r>
              <a:rPr lang="en-GB" sz="1500" dirty="0" smtClean="0"/>
              <a:t>.</a:t>
            </a:r>
            <a:endParaRPr lang="en-GB" sz="1500" dirty="0"/>
          </a:p>
        </p:txBody>
      </p:sp>
      <p:sp>
        <p:nvSpPr>
          <p:cNvPr id="8" name="Rectangle 7"/>
          <p:cNvSpPr/>
          <p:nvPr/>
        </p:nvSpPr>
        <p:spPr>
          <a:xfrm>
            <a:off x="838200" y="1143000"/>
            <a:ext cx="6324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GB" sz="1500" dirty="0" smtClean="0"/>
              <a:t>  Tricky </a:t>
            </a:r>
            <a:r>
              <a:rPr lang="en-GB" sz="1500" dirty="0" smtClean="0"/>
              <a:t>to preserve high-frequency detail – particularly at sub-kernel scales – while ensuring adequate smoothing; noise removal and bias are correlated</a:t>
            </a:r>
            <a:r>
              <a:rPr lang="en-GB" sz="1500" dirty="0" smtClean="0"/>
              <a:t>.</a:t>
            </a:r>
            <a:endParaRPr lang="en-US" sz="1500" dirty="0" smtClean="0">
              <a:ea typeface="ＭＳ Ｐゴシック" pitchFamily="-112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3332202"/>
            <a:ext cx="6400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dirty="0" smtClean="0"/>
              <a:t>Furthermore, the relaxed distribution allows the use of very low-bandwidth kernels.</a:t>
            </a:r>
            <a:endParaRPr lang="en-GB" sz="1500" dirty="0"/>
          </a:p>
        </p:txBody>
      </p:sp>
      <p:sp>
        <p:nvSpPr>
          <p:cNvPr id="10" name="Rectangle 9"/>
          <p:cNvSpPr/>
          <p:nvPr/>
        </p:nvSpPr>
        <p:spPr>
          <a:xfrm>
            <a:off x="838200" y="1981200"/>
            <a:ext cx="6324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GB" sz="1500" dirty="0" smtClean="0"/>
              <a:t>  Wide </a:t>
            </a:r>
            <a:r>
              <a:rPr lang="en-GB" sz="1500" dirty="0" smtClean="0"/>
              <a:t>bandwidths required to effectively filter all-frequency noise - increases rendering cost.</a:t>
            </a:r>
            <a:endParaRPr lang="en-US" sz="1500" dirty="0" smtClean="0"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Background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303462" y="735352"/>
            <a:ext cx="429565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500"/>
              <a:t>What causes noise?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301875" y="1124635"/>
            <a:ext cx="429565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500" dirty="0"/>
              <a:t>Two factors:</a:t>
            </a:r>
          </a:p>
        </p:txBody>
      </p:sp>
      <p:pic>
        <p:nvPicPr>
          <p:cNvPr id="14" name="Picture 12" descr="C:\presentations\SIGGRAPH\rect73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615" y="838200"/>
            <a:ext cx="1449385" cy="144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743200" y="15240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GB" sz="1500" dirty="0" smtClean="0"/>
              <a:t> </a:t>
            </a:r>
            <a:r>
              <a:rPr lang="en-GB" sz="1500" dirty="0" smtClean="0"/>
              <a:t>  Point </a:t>
            </a:r>
            <a:r>
              <a:rPr lang="en-GB" sz="1500" dirty="0" smtClean="0"/>
              <a:t>discrepancy. Caused by stochastic processes (e.g. scattering) and photon </a:t>
            </a:r>
            <a:r>
              <a:rPr lang="en-GB" sz="1500" dirty="0" err="1" smtClean="0"/>
              <a:t>decoherence</a:t>
            </a:r>
            <a:r>
              <a:rPr lang="en-GB" sz="1500" dirty="0" smtClean="0"/>
              <a:t> (geometry) during the particle tracing step</a:t>
            </a:r>
            <a:r>
              <a:rPr lang="en-GB" sz="15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Background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303462" y="735352"/>
            <a:ext cx="429565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500"/>
              <a:t>What causes noise?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301875" y="1124635"/>
            <a:ext cx="429565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500" dirty="0"/>
              <a:t>Two factors:</a:t>
            </a:r>
          </a:p>
        </p:txBody>
      </p:sp>
      <p:pic>
        <p:nvPicPr>
          <p:cNvPr id="14" name="Picture 12" descr="C:\presentations\SIGGRAPH\rect73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615" y="838200"/>
            <a:ext cx="1449385" cy="144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 descr="C:\presentations\SIGGRAPH\rect731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415" y="2438400"/>
            <a:ext cx="1449385" cy="144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743200" y="15240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GB" sz="1500" dirty="0" smtClean="0"/>
              <a:t> </a:t>
            </a:r>
            <a:r>
              <a:rPr lang="en-GB" sz="1500" dirty="0" smtClean="0"/>
              <a:t>  Point </a:t>
            </a:r>
            <a:r>
              <a:rPr lang="en-GB" sz="1500" dirty="0" smtClean="0"/>
              <a:t>discrepancy. Caused by stochastic processes (e.g. scattering) and photon </a:t>
            </a:r>
            <a:r>
              <a:rPr lang="en-GB" sz="1500" dirty="0" err="1" smtClean="0"/>
              <a:t>decoherence</a:t>
            </a:r>
            <a:r>
              <a:rPr lang="en-GB" sz="1500" dirty="0" smtClean="0"/>
              <a:t> (geometry) during the particle tracing step</a:t>
            </a:r>
            <a:r>
              <a:rPr lang="en-GB" sz="1500" dirty="0" smtClean="0"/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43200" y="2590800"/>
            <a:ext cx="43434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GB" sz="1500" dirty="0" smtClean="0"/>
              <a:t>   Variance </a:t>
            </a:r>
            <a:r>
              <a:rPr lang="en-GB" sz="1500" dirty="0" smtClean="0"/>
              <a:t>in photon flux. This can be caused by absorption, attenuation, dispersion through dielectric media, etc.</a:t>
            </a:r>
            <a:endParaRPr lang="en-US" sz="1500" dirty="0" smtClean="0"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Photon Relaxation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048000" y="91440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16" name="Picture 15" descr="C:\presentations\SIGGRAPH\unrelax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14400"/>
            <a:ext cx="245309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3276600" y="914400"/>
            <a:ext cx="453548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500"/>
              <a:t>Basic principles: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581400" y="1371600"/>
            <a:ext cx="3505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GB" sz="1500" dirty="0" smtClean="0"/>
              <a:t> </a:t>
            </a:r>
            <a:r>
              <a:rPr lang="en-GB" sz="1500" dirty="0" smtClean="0"/>
              <a:t>  Use </a:t>
            </a:r>
            <a:r>
              <a:rPr lang="en-GB" sz="1500" dirty="0" smtClean="0"/>
              <a:t>point repulsion to minimize local discrepancy.</a:t>
            </a:r>
            <a:endParaRPr lang="en-US" sz="1500" dirty="0" smtClean="0"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Photon Relaxation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381000" y="2995136"/>
            <a:ext cx="186580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1. For each photon, </a:t>
            </a:r>
            <a:r>
              <a:rPr lang="en-GB" sz="1400" b="1" i="1" dirty="0" err="1" smtClean="0"/>
              <a:t>i</a:t>
            </a:r>
            <a:r>
              <a:rPr lang="en-GB" sz="1400" dirty="0" smtClean="0"/>
              <a:t>, </a:t>
            </a:r>
            <a:r>
              <a:rPr lang="en-GB" sz="1400" dirty="0"/>
              <a:t>gather K-nearest neighbours to </a:t>
            </a:r>
            <a:r>
              <a:rPr lang="en-GB" sz="1400" b="1" i="1" dirty="0" err="1" smtClean="0"/>
              <a:t>i</a:t>
            </a:r>
            <a:r>
              <a:rPr lang="en-GB" sz="1400" dirty="0" smtClean="0"/>
              <a:t>.</a:t>
            </a:r>
            <a:endParaRPr lang="en-GB" sz="1400" dirty="0"/>
          </a:p>
        </p:txBody>
      </p:sp>
      <p:pic>
        <p:nvPicPr>
          <p:cNvPr id="44" name="Picture 12" descr="C:\presentations\SIGGRAPH\g5915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898" y="990600"/>
            <a:ext cx="1637097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7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Photon Relaxation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381000" y="2995136"/>
            <a:ext cx="186580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1. For each photon, </a:t>
            </a:r>
            <a:r>
              <a:rPr lang="en-GB" sz="1400" b="1" i="1" dirty="0" err="1" smtClean="0"/>
              <a:t>i</a:t>
            </a:r>
            <a:r>
              <a:rPr lang="en-GB" sz="1400" dirty="0" smtClean="0"/>
              <a:t>, </a:t>
            </a:r>
            <a:r>
              <a:rPr lang="en-GB" sz="1400" dirty="0"/>
              <a:t>gather K-nearest neighbours to </a:t>
            </a:r>
            <a:r>
              <a:rPr lang="en-GB" sz="1400" b="1" i="1" dirty="0" err="1" smtClean="0"/>
              <a:t>i</a:t>
            </a:r>
            <a:r>
              <a:rPr lang="en-GB" sz="1400" dirty="0" smtClean="0"/>
              <a:t>.</a:t>
            </a:r>
            <a:endParaRPr lang="en-GB" sz="1400" dirty="0"/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2603183" y="2995136"/>
            <a:ext cx="196572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2. Compute individual repulsive forces on </a:t>
            </a:r>
            <a:r>
              <a:rPr lang="en-GB" sz="1400" b="1" i="1" dirty="0" err="1" smtClean="0"/>
              <a:t>i</a:t>
            </a:r>
            <a:r>
              <a:rPr lang="en-GB" sz="1400" dirty="0" smtClean="0"/>
              <a:t> </a:t>
            </a:r>
            <a:r>
              <a:rPr lang="en-GB" sz="1400" dirty="0"/>
              <a:t>from </a:t>
            </a:r>
            <a:r>
              <a:rPr lang="en-GB" sz="1400" dirty="0" smtClean="0"/>
              <a:t>members, </a:t>
            </a:r>
            <a:r>
              <a:rPr lang="en-GB" sz="1400" b="1" i="1" dirty="0" smtClean="0"/>
              <a:t>j</a:t>
            </a:r>
            <a:r>
              <a:rPr lang="en-GB" sz="1400" dirty="0" smtClean="0"/>
              <a:t>, of </a:t>
            </a:r>
            <a:r>
              <a:rPr lang="en-GB" sz="1400" dirty="0"/>
              <a:t>K.</a:t>
            </a:r>
          </a:p>
        </p:txBody>
      </p:sp>
      <p:pic>
        <p:nvPicPr>
          <p:cNvPr id="44" name="Picture 12" descr="C:\presentations\SIGGRAPH\g5915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898" y="990600"/>
            <a:ext cx="1637097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13" descr="C:\presentations\SIGGRAPH\conte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083" y="990600"/>
            <a:ext cx="1638301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1">
      <a:dk1>
        <a:srgbClr val="141313"/>
      </a:dk1>
      <a:lt1>
        <a:srgbClr val="787972"/>
      </a:lt1>
      <a:dk2>
        <a:srgbClr val="FFEDD6"/>
      </a:dk2>
      <a:lt2>
        <a:srgbClr val="96714E"/>
      </a:lt2>
      <a:accent1>
        <a:srgbClr val="F5BF66"/>
      </a:accent1>
      <a:accent2>
        <a:srgbClr val="D74820"/>
      </a:accent2>
      <a:accent3>
        <a:srgbClr val="58453A"/>
      </a:accent3>
      <a:accent4>
        <a:srgbClr val="FFFFFE"/>
      </a:accent4>
      <a:accent5>
        <a:srgbClr val="F6C066"/>
      </a:accent5>
      <a:accent6>
        <a:srgbClr val="D84820"/>
      </a:accent6>
      <a:hlink>
        <a:srgbClr val="FFFFFE"/>
      </a:hlink>
      <a:folHlink>
        <a:srgbClr val="76777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2138</TotalTime>
  <Words>636</Words>
  <Application>Microsoft Office PowerPoint</Application>
  <PresentationFormat>Custom</PresentationFormat>
  <Paragraphs>106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Custom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 Overby</dc:creator>
  <cp:lastModifiedBy>Beltane</cp:lastModifiedBy>
  <cp:revision>182</cp:revision>
  <dcterms:created xsi:type="dcterms:W3CDTF">2012-02-14T22:43:59Z</dcterms:created>
  <dcterms:modified xsi:type="dcterms:W3CDTF">2012-08-09T18:25:10Z</dcterms:modified>
</cp:coreProperties>
</file>